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4012" r:id="rId1"/>
  </p:sldMasterIdLst>
  <p:notesMasterIdLst>
    <p:notesMasterId r:id="rId12"/>
  </p:notesMasterIdLst>
  <p:handoutMasterIdLst>
    <p:handoutMasterId r:id="rId13"/>
  </p:handoutMasterIdLst>
  <p:sldIdLst>
    <p:sldId id="341" r:id="rId2"/>
    <p:sldId id="401" r:id="rId3"/>
    <p:sldId id="403" r:id="rId4"/>
    <p:sldId id="390" r:id="rId5"/>
    <p:sldId id="397" r:id="rId6"/>
    <p:sldId id="394" r:id="rId7"/>
    <p:sldId id="324" r:id="rId8"/>
    <p:sldId id="382" r:id="rId9"/>
    <p:sldId id="402" r:id="rId10"/>
    <p:sldId id="356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balkova, Eva" initials="KE" lastIdx="1" clrIdx="0">
    <p:extLst>
      <p:ext uri="{19B8F6BF-5375-455C-9EA6-DF929625EA0E}">
        <p15:presenceInfo xmlns:p15="http://schemas.microsoft.com/office/powerpoint/2012/main" userId="S::ekubalkova@kpmg.cz::1a82fa08-a437-4089-938e-50b53117ea36" providerId="AD"/>
      </p:ext>
    </p:extLst>
  </p:cmAuthor>
  <p:cmAuthor id="2" name="Vokřálová Jana Ing." initials="VJI" lastIdx="2" clrIdx="1">
    <p:extLst>
      <p:ext uri="{19B8F6BF-5375-455C-9EA6-DF929625EA0E}">
        <p15:presenceInfo xmlns:p15="http://schemas.microsoft.com/office/powerpoint/2012/main" userId="S::j.vokralova@spucr.cz::aafbd422-08c1-40dd-9f7b-39b3243d48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54D"/>
    <a:srgbClr val="505050"/>
    <a:srgbClr val="282828"/>
    <a:srgbClr val="00A7BD"/>
    <a:srgbClr val="8D6A8E"/>
    <a:srgbClr val="EE7531"/>
    <a:srgbClr val="C7CB08"/>
    <a:srgbClr val="4A4A49"/>
    <a:srgbClr val="6F381A"/>
    <a:srgbClr val="B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9825" autoAdjust="0"/>
  </p:normalViewPr>
  <p:slideViewPr>
    <p:cSldViewPr snapToGrid="0" snapToObjects="1">
      <p:cViewPr varScale="1">
        <p:scale>
          <a:sx n="128" d="100"/>
          <a:sy n="128" d="100"/>
        </p:scale>
        <p:origin x="9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FDE7-BDB6-F34D-9798-5F47BF9CCC3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092E1-2E9A-D34F-B437-1ABC55E4C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4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C2F7D-3F3E-A041-AF40-843054BDBE50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F8B26-39FF-DC4B-848B-194D8A2B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8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8B26-39FF-DC4B-848B-194D8A2B7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8B26-39FF-DC4B-848B-194D8A2B7D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3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8B26-39FF-DC4B-848B-194D8A2B7D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8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8B26-39FF-DC4B-848B-194D8A2B7D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6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8B26-39FF-DC4B-848B-194D8A2B7D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6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8B26-39FF-DC4B-848B-194D8A2B7D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1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8B26-39FF-DC4B-848B-194D8A2B7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5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8B26-39FF-DC4B-848B-194D8A2B7D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8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F8B26-39FF-DC4B-848B-194D8A2B7D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057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0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04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1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5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9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xxx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8558"/>
            <a:ext cx="9144000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8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723625" y="1667012"/>
            <a:ext cx="7420375" cy="3356706"/>
          </a:xfrm>
          <a:prstGeom prst="rect">
            <a:avLst/>
          </a:prstGeom>
          <a:solidFill>
            <a:srgbClr val="C7C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34020" y="1667012"/>
            <a:ext cx="1406116" cy="3356706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9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x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g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66" y="918558"/>
            <a:ext cx="2526434" cy="562635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3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6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xxx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26434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g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558"/>
            <a:ext cx="2526434" cy="562635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5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1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9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5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3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5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6/4/2025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2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" descr="bg_logo.png">
            <a:extLst>
              <a:ext uri="{FF2B5EF4-FFF2-40B4-BE49-F238E27FC236}">
                <a16:creationId xmlns:a16="http://schemas.microsoft.com/office/drawing/2014/main" id="{0B0B5B21-5594-46CE-8499-E77C546D389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5" y="146767"/>
            <a:ext cx="769351" cy="6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5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3675" r:id="rId18"/>
    <p:sldLayoutId id="2147483674" r:id="rId19"/>
    <p:sldLayoutId id="2147483677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90550" y="1554163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endParaRPr lang="cs-CZ" sz="2800" b="1" dirty="0">
              <a:solidFill>
                <a:srgbClr val="C7CB08"/>
              </a:solidFill>
              <a:latin typeface="Arial"/>
              <a:cs typeface="Arial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01311" y="1369413"/>
            <a:ext cx="7736747" cy="43396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endParaRPr lang="cs-CZ" b="1" dirty="0"/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SzPct val="70000"/>
            </a:pPr>
            <a:endParaRPr lang="cs-CZ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20B853-23BA-4D46-8D50-9C2B1A861BE0}"/>
              </a:ext>
            </a:extLst>
          </p:cNvPr>
          <p:cNvSpPr txBox="1"/>
          <p:nvPr/>
        </p:nvSpPr>
        <p:spPr>
          <a:xfrm>
            <a:off x="1077651" y="2986563"/>
            <a:ext cx="7260407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3600" b="1" spc="50" dirty="0">
                <a:ln w="9525" cmpd="sng">
                  <a:solidFill>
                    <a:srgbClr val="90C22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90C226">
                      <a:alpha val="40000"/>
                    </a:srgbClr>
                  </a:glow>
                </a:effectLst>
              </a:rPr>
              <a:t>Dynamický nákupní systém </a:t>
            </a:r>
          </a:p>
        </p:txBody>
      </p:sp>
      <p:pic>
        <p:nvPicPr>
          <p:cNvPr id="4" name="Obrázek 3" descr="Obsah obrázku mrak, venku, panoráma, obloha&#10;&#10;Popis byl vytvořen automaticky">
            <a:extLst>
              <a:ext uri="{FF2B5EF4-FFF2-40B4-BE49-F238E27FC236}">
                <a16:creationId xmlns:a16="http://schemas.microsoft.com/office/drawing/2014/main" id="{A8A186CB-C59A-53C3-D0E2-0ABA72087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220"/>
            <a:ext cx="9144000" cy="471084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C93254-4BA4-A06B-11C0-636797222BAF}"/>
              </a:ext>
            </a:extLst>
          </p:cNvPr>
          <p:cNvSpPr txBox="1"/>
          <p:nvPr/>
        </p:nvSpPr>
        <p:spPr>
          <a:xfrm>
            <a:off x="396240" y="4130040"/>
            <a:ext cx="825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  <a:latin typeface="Arial Black" panose="020B0A04020102020204" pitchFamily="34" charset="0"/>
              </a:rPr>
              <a:t>Dynamický nákupní systém k zadávání veřejných zakázek na vypracování znaleckých posudků pro ocenění nemovitostí</a:t>
            </a:r>
          </a:p>
        </p:txBody>
      </p:sp>
    </p:spTree>
    <p:extLst>
      <p:ext uri="{BB962C8B-B14F-4D97-AF65-F5344CB8AC3E}">
        <p14:creationId xmlns:p14="http://schemas.microsoft.com/office/powerpoint/2010/main" val="176285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90550" y="1554163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endParaRPr lang="cs-CZ" sz="2800" b="1" dirty="0">
              <a:solidFill>
                <a:srgbClr val="C7CB08"/>
              </a:solidFill>
              <a:latin typeface="Arial"/>
              <a:cs typeface="Arial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6712" y="981075"/>
            <a:ext cx="8410575" cy="53149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lvl="0" fontAlgn="base"/>
            <a:r>
              <a:rPr lang="cs-CZ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2800" b="1" dirty="0">
                <a:solidFill>
                  <a:schemeClr val="tx1"/>
                </a:solidFill>
                <a:latin typeface="Arial"/>
                <a:cs typeface="Arial"/>
              </a:rPr>
              <a:t>Zadávání veřejné zakázky v DNS</a:t>
            </a:r>
          </a:p>
          <a:p>
            <a:pPr marL="285750" indent="-285750" fontAlgn="base">
              <a:buFontTx/>
              <a:buChar char="-"/>
            </a:pPr>
            <a:endParaRPr lang="cs-CZ" sz="2000" dirty="0"/>
          </a:p>
          <a:p>
            <a:pPr marL="285750" indent="-285750" fontAlgn="base"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latin typeface="Arial"/>
                <a:cs typeface="Arial"/>
              </a:rPr>
              <a:t>lhůta pro podání nabídek: min. 10 pracovních dní;</a:t>
            </a:r>
          </a:p>
          <a:p>
            <a:pPr marL="285750" indent="-285750" fontAlgn="base">
              <a:buFontTx/>
              <a:buChar char="-"/>
            </a:pPr>
            <a:endParaRPr lang="cs-CZ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fontAlgn="base"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latin typeface="Arial"/>
                <a:cs typeface="Arial"/>
              </a:rPr>
              <a:t>oznámení o výběru dodavatele bude u konkrétní veřejné zakázky na zpracování znaleckých posudků zasláno všem dodavatelům zařazeným do DNS, kteří podali nabídku na tuto konkrétní veřejnou zakázku.</a:t>
            </a:r>
          </a:p>
          <a:p>
            <a:pPr marL="285750" indent="-285750" fontAlgn="base">
              <a:buFontTx/>
              <a:buChar char="-"/>
            </a:pPr>
            <a:endParaRPr lang="cs-CZ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 fontAlgn="base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8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90550" y="1554163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endParaRPr lang="cs-CZ" sz="2800" b="1" dirty="0">
              <a:solidFill>
                <a:srgbClr val="C7CB08"/>
              </a:solidFill>
              <a:latin typeface="Arial"/>
              <a:cs typeface="Arial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72190" y="1369412"/>
            <a:ext cx="7855107" cy="43396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>
              <a:spcAft>
                <a:spcPts val="0"/>
              </a:spcAft>
              <a:buSzPct val="45000"/>
            </a:pPr>
            <a:r>
              <a:rPr lang="cs-CZ" sz="2000" b="1" dirty="0">
                <a:solidFill>
                  <a:schemeClr val="tx1"/>
                </a:solidFill>
                <a:latin typeface="Arial"/>
                <a:cs typeface="Arial"/>
              </a:rPr>
              <a:t>Obsah:</a:t>
            </a:r>
          </a:p>
          <a:p>
            <a:pPr marL="0" indent="0">
              <a:spcAft>
                <a:spcPts val="0"/>
              </a:spcAft>
              <a:buSzPct val="45000"/>
            </a:pPr>
            <a:endParaRPr lang="cs-CZ"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  <a:latin typeface="Arial"/>
                <a:cs typeface="Arial"/>
              </a:rPr>
              <a:t>Předmět veřejné zakázky</a:t>
            </a:r>
          </a:p>
          <a:p>
            <a:pPr marL="285750" indent="-285750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endParaRPr lang="cs-CZ"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  <a:latin typeface="Arial"/>
                <a:cs typeface="Arial"/>
              </a:rPr>
              <a:t>Co je dynamický nákupní systém</a:t>
            </a:r>
          </a:p>
          <a:p>
            <a:pPr marL="285750" indent="-285750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endParaRPr lang="cs-CZ"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tx1"/>
                </a:solidFill>
                <a:latin typeface="Arial"/>
                <a:cs typeface="Arial"/>
              </a:rPr>
              <a:t>Co znamená zavedení DNS a jak podat žádost o zařazení do DNS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endParaRPr lang="cs-CZ"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  <a:latin typeface="Arial"/>
                <a:cs typeface="Arial"/>
              </a:rPr>
              <a:t>Zadávání veřejné zakázky v DNS </a:t>
            </a:r>
          </a:p>
          <a:p>
            <a:pPr marL="0" indent="0">
              <a:buSzPct val="70000"/>
            </a:pPr>
            <a:endParaRPr lang="cs-CZ"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endParaRPr lang="cs-CZ" b="1" dirty="0"/>
          </a:p>
          <a:p>
            <a:pPr marL="285750" indent="-285750">
              <a:buSzPct val="70000"/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SzPct val="70000"/>
            </a:pPr>
            <a:endParaRPr lang="cs-CZ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5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 bwMode="auto">
          <a:xfrm>
            <a:off x="382249" y="1108429"/>
            <a:ext cx="8549612" cy="52590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lIns="90000" tIns="60840" rIns="90000" bIns="45000" rtlCol="0">
            <a:spAutoFit/>
          </a:bodyPr>
          <a:lstStyle/>
          <a:p>
            <a:pPr>
              <a:buClrTx/>
              <a:buFontTx/>
              <a:buNone/>
            </a:pPr>
            <a:r>
              <a:rPr lang="cs-CZ" sz="2800" b="1" dirty="0">
                <a:uFill>
                  <a:solidFill>
                    <a:srgbClr val="00B0F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Předmět veřejné zakázky</a:t>
            </a:r>
          </a:p>
          <a:p>
            <a:pPr>
              <a:buClrTx/>
              <a:buFontTx/>
              <a:buNone/>
            </a:pPr>
            <a:endParaRPr lang="cs-CZ" sz="1840" b="1" dirty="0">
              <a:uFill>
                <a:solidFill>
                  <a:srgbClr val="00B0F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sz="1840" b="1" dirty="0">
              <a:uFill>
                <a:solidFill>
                  <a:srgbClr val="00B0F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cs-CZ" sz="2000" u="sng" dirty="0"/>
              <a:t>Předmětem VZ zadávaných v rámci DNS mohou být tyto služby</a:t>
            </a:r>
          </a:p>
          <a:p>
            <a:pPr marL="285750" indent="-285750" algn="just">
              <a:buFontTx/>
              <a:buChar char="-"/>
            </a:pPr>
            <a:endParaRPr lang="cs-CZ" sz="2000" dirty="0"/>
          </a:p>
          <a:p>
            <a:pPr marL="285750" indent="-285750" algn="just">
              <a:buFontTx/>
              <a:buChar char="-"/>
            </a:pPr>
            <a:endParaRPr lang="cs-CZ" sz="2000" dirty="0"/>
          </a:p>
          <a:p>
            <a:pPr marL="228600">
              <a:spcAft>
                <a:spcPts val="600"/>
              </a:spcAf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Kategorie 1: Oceňování pozemků (kromě lesních pozemků, chmelnic a vinic)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600"/>
              </a:spcAft>
            </a:pP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>
              <a:spcAft>
                <a:spcPts val="600"/>
              </a:spcAf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Kategorie 2: Oceňování staveb (včetně pozemků ve funkčním celku se stavbami)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600"/>
              </a:spcAft>
            </a:pP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>
              <a:spcAft>
                <a:spcPts val="600"/>
              </a:spcAf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Kategorie 3: Oceňování chmelnic a vinic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600"/>
              </a:spcAft>
            </a:pP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>
              <a:spcAft>
                <a:spcPts val="600"/>
              </a:spcAft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Kategorie 4: Oceňování ložisek nerostných surovin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983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 bwMode="auto">
          <a:xfrm>
            <a:off x="382249" y="1108429"/>
            <a:ext cx="8549611" cy="5129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lIns="90000" tIns="60840" rIns="90000" bIns="45000" rtlCol="0">
            <a:spAutoFit/>
          </a:bodyPr>
          <a:lstStyle/>
          <a:p>
            <a:pPr>
              <a:buClrTx/>
              <a:buFontTx/>
              <a:buNone/>
            </a:pPr>
            <a:r>
              <a:rPr lang="cs-CZ" sz="2800" b="1" dirty="0">
                <a:uFill>
                  <a:solidFill>
                    <a:srgbClr val="00B0F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Proč SPÚ zavádí dynamický nákupní systém (DNS)?</a:t>
            </a:r>
          </a:p>
          <a:p>
            <a:pPr>
              <a:buClrTx/>
              <a:buFontTx/>
              <a:buNone/>
            </a:pPr>
            <a:endParaRPr lang="cs-CZ" sz="1840" b="1" dirty="0">
              <a:uFill>
                <a:solidFill>
                  <a:srgbClr val="00B0F0"/>
                </a:solidFill>
              </a:uFill>
            </a:endParaRPr>
          </a:p>
          <a:p>
            <a:pPr marL="285750" indent="-285750">
              <a:buClrTx/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Účelem DNS je ulehčit zadavateli i dodavatelům zadávání VZ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opakujících se služeb</a:t>
            </a:r>
          </a:p>
          <a:p>
            <a:pPr marL="285750" indent="-285750">
              <a:buClrTx/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Umožňuje zadavateli reagovat na aktuální potřeby a požadavky</a:t>
            </a:r>
          </a:p>
          <a:p>
            <a:pPr marL="285750" indent="-285750">
              <a:buClrTx/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Umožňuje přístup k veřejným zakázkám i menším dodavatelům</a:t>
            </a:r>
          </a:p>
          <a:p>
            <a:pPr marL="285750" indent="-285750">
              <a:buClrTx/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DNS je plně elektronický otevřený systém</a:t>
            </a:r>
          </a:p>
          <a:p>
            <a:pPr marL="285750" indent="-285750">
              <a:buFontTx/>
              <a:buChar char="-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/>
          </a:p>
          <a:p>
            <a:pPr marL="285750" indent="-285750">
              <a:buClrTx/>
              <a:buFontTx/>
              <a:buChar char="-"/>
            </a:pPr>
            <a:endParaRPr lang="cs-CZ" b="1" dirty="0"/>
          </a:p>
          <a:p>
            <a:pPr>
              <a:buClrTx/>
            </a:pPr>
            <a:endParaRPr lang="cs-CZ" b="1" dirty="0"/>
          </a:p>
          <a:p>
            <a:pPr marL="285750" indent="-285750">
              <a:buClrTx/>
              <a:buFontTx/>
              <a:buChar char="-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4051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 bwMode="auto">
          <a:xfrm>
            <a:off x="352269" y="1108429"/>
            <a:ext cx="8579591" cy="47604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lIns="90000" tIns="60840" rIns="90000" bIns="45000" rtlCol="0">
            <a:spAutoFit/>
          </a:bodyPr>
          <a:lstStyle/>
          <a:p>
            <a:pPr>
              <a:buClrTx/>
              <a:buFontTx/>
              <a:buNone/>
            </a:pPr>
            <a:r>
              <a:rPr lang="cs-CZ" sz="2800" b="1" dirty="0">
                <a:uFill>
                  <a:solidFill>
                    <a:srgbClr val="00B0F0"/>
                  </a:solidFill>
                </a:uFill>
              </a:rPr>
              <a:t>Co je dynamický nákupní systém (DNS)?</a:t>
            </a:r>
          </a:p>
          <a:p>
            <a:pPr>
              <a:buClrTx/>
              <a:buFontTx/>
              <a:buNone/>
            </a:pPr>
            <a:endParaRPr lang="cs-CZ" sz="1840" b="1" dirty="0">
              <a:uFill>
                <a:solidFill>
                  <a:srgbClr val="00B0F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FontTx/>
              <a:buChar char="-"/>
            </a:pPr>
            <a:r>
              <a:rPr lang="cs-CZ" sz="2000" dirty="0">
                <a:uFill>
                  <a:solidFill>
                    <a:srgbClr val="00B0F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DNS upravuje § 138 zákona č. 134/2016 Sb., zákon o zadávání veřejných zakázek (dále jen „ZZVZ“) a násl.</a:t>
            </a:r>
          </a:p>
          <a:p>
            <a:pPr marL="285750" indent="-285750" algn="just">
              <a:buClrTx/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Tx/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plně elektronický, otevřený systém</a:t>
            </a:r>
          </a:p>
          <a:p>
            <a:pPr marL="285750" indent="-285750" algn="just">
              <a:buClrTx/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Tx/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DNS funguje jako dvoufázový: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1) V první fázi zadavatel DNS zavede.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2) V další fázi pak v zavedeném DNS zadává jednotlivé dílčí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veřejné zakázky podle pravidel DNS. Zadavatel vždy oslovuje  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výzvou k podání nabídky všechny zařazené (kvalifikované)  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dodavatele.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cs-CZ" b="1" dirty="0"/>
          </a:p>
          <a:p>
            <a:pPr marL="285750" indent="-285750">
              <a:buClrTx/>
              <a:buFontTx/>
              <a:buChar char="-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9576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 bwMode="auto">
          <a:xfrm>
            <a:off x="337279" y="1108429"/>
            <a:ext cx="8594581" cy="38617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lIns="90000" tIns="60840" rIns="90000" bIns="45000" rtlCol="0">
            <a:spAutoFit/>
          </a:bodyPr>
          <a:lstStyle/>
          <a:p>
            <a:pPr>
              <a:buClrTx/>
              <a:buFontTx/>
              <a:buNone/>
            </a:pPr>
            <a:r>
              <a:rPr lang="cs-CZ" sz="2800" b="1" dirty="0">
                <a:uFill>
                  <a:solidFill>
                    <a:srgbClr val="00B0F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Zadávací dokumentace </a:t>
            </a:r>
          </a:p>
          <a:p>
            <a:pPr marL="285750" indent="-285750">
              <a:buClrTx/>
              <a:buFontTx/>
              <a:buChar char="-"/>
            </a:pPr>
            <a:endParaRPr lang="cs-CZ" b="1" dirty="0"/>
          </a:p>
          <a:p>
            <a:pPr marL="285750" indent="-285750">
              <a:buClrTx/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rámci DNS budou zavedeny čtyři kategorie. </a:t>
            </a:r>
          </a:p>
          <a:p>
            <a:pPr>
              <a:buClrTx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Požadavek na prokázání kvalifikace pro zařazení dodavatele do DNS: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1) Základní způsobilost </a:t>
            </a:r>
          </a:p>
          <a:p>
            <a:pPr marL="285750" indent="-285750"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2) Profesní způsobilost </a:t>
            </a:r>
          </a:p>
          <a:p>
            <a:pPr marL="285750" indent="-285750">
              <a:buFontTx/>
              <a:buChar char="-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646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90550" y="1554163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endParaRPr lang="cs-CZ" sz="2800" b="1" dirty="0">
              <a:solidFill>
                <a:srgbClr val="C7CB08"/>
              </a:solidFill>
              <a:latin typeface="Arial"/>
              <a:cs typeface="Arial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44057" y="934070"/>
            <a:ext cx="8009368" cy="54895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r>
              <a:rPr lang="cs-CZ" sz="1600" dirty="0">
                <a:solidFill>
                  <a:schemeClr val="tx1"/>
                </a:solidFill>
                <a:latin typeface="Arial"/>
                <a:cs typeface="Arial"/>
              </a:rPr>
              <a:t>   </a:t>
            </a:r>
            <a:r>
              <a:rPr lang="cs-CZ" sz="2800" b="1" dirty="0">
                <a:solidFill>
                  <a:schemeClr val="tx1"/>
                </a:solidFill>
                <a:latin typeface="Arial"/>
                <a:cs typeface="Arial"/>
              </a:rPr>
              <a:t>Co znamená zavedení DNS a jak podat   </a:t>
            </a: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r>
              <a:rPr lang="cs-CZ" sz="2800" b="1" dirty="0">
                <a:solidFill>
                  <a:schemeClr val="tx1"/>
                </a:solidFill>
                <a:latin typeface="Arial"/>
                <a:cs typeface="Arial"/>
              </a:rPr>
              <a:t>  žádost o zařazení do DNS</a:t>
            </a:r>
          </a:p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endParaRPr lang="cs-CZ" b="1" i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just">
              <a:buClrTx/>
              <a:buFontTx/>
              <a:buChar char="-"/>
            </a:pPr>
            <a:r>
              <a:rPr lang="cs-CZ" dirty="0"/>
              <a:t>zadavatel </a:t>
            </a:r>
            <a:r>
              <a:rPr lang="cs-CZ" b="1" dirty="0"/>
              <a:t>zahajuje</a:t>
            </a:r>
            <a:r>
              <a:rPr lang="cs-CZ" dirty="0"/>
              <a:t> DNS odesláním oznámení o zahájení zadávacího řízení do Věstníku VZ;</a:t>
            </a:r>
          </a:p>
          <a:p>
            <a:pPr marL="285750" indent="-285750" algn="just">
              <a:buClrTx/>
              <a:buFontTx/>
              <a:buChar char="-"/>
            </a:pPr>
            <a:endParaRPr lang="cs-CZ" dirty="0"/>
          </a:p>
          <a:p>
            <a:pPr marL="285750" indent="-285750" algn="just">
              <a:buClrTx/>
              <a:buFontTx/>
              <a:buChar char="-"/>
            </a:pPr>
            <a:r>
              <a:rPr lang="cs-CZ" dirty="0"/>
              <a:t>v oznámení o zahájení zadávacího řízení zadavatel uvede dobu trvání DNS; </a:t>
            </a:r>
          </a:p>
          <a:p>
            <a:pPr marL="285750" indent="-285750" algn="just">
              <a:buClrTx/>
              <a:buFontTx/>
              <a:buChar char="-"/>
            </a:pPr>
            <a:endParaRPr lang="cs-CZ" dirty="0"/>
          </a:p>
          <a:p>
            <a:pPr marL="285750" indent="-285750" algn="just">
              <a:buFontTx/>
              <a:buChar char="-"/>
            </a:pPr>
            <a:r>
              <a:rPr lang="cs-CZ" dirty="0"/>
              <a:t>požadavky na obsah, formu nebo způsob podání žádostí o účast jsou uveřejněny v elektronickém nástroji na profilu zadavatele E-ZAK a jsou dostupné po celou dobu trvání DNS;</a:t>
            </a:r>
          </a:p>
          <a:p>
            <a:pPr marL="0" indent="0" algn="just"/>
            <a:endParaRPr lang="cs-CZ" dirty="0"/>
          </a:p>
          <a:p>
            <a:pPr marL="285750" indent="-285750" algn="just">
              <a:buFontTx/>
              <a:buChar char="-"/>
            </a:pPr>
            <a:r>
              <a:rPr lang="cs-CZ" dirty="0"/>
              <a:t>k podání žádosti o účast je nezbytná předchozí </a:t>
            </a:r>
            <a:r>
              <a:rPr lang="cs-CZ" b="1" dirty="0"/>
              <a:t>registrace </a:t>
            </a:r>
            <a:r>
              <a:rPr lang="cs-CZ" dirty="0"/>
              <a:t>dodavatele do elektronického nástroje E-ZAK (viz instruktážní video)</a:t>
            </a:r>
            <a:r>
              <a:rPr lang="cs-CZ" b="1" dirty="0"/>
              <a:t>; </a:t>
            </a:r>
            <a:r>
              <a:rPr lang="cs-CZ" dirty="0"/>
              <a:t>dodavatel, který </a:t>
            </a:r>
            <a:br>
              <a:rPr lang="cs-CZ" dirty="0"/>
            </a:br>
            <a:r>
              <a:rPr lang="cs-CZ" dirty="0"/>
              <a:t>v minulosti již nabídky na veřejné zakázky SPÚ prostřednictvím </a:t>
            </a:r>
            <a:br>
              <a:rPr lang="cs-CZ" dirty="0"/>
            </a:br>
            <a:r>
              <a:rPr lang="cs-CZ" dirty="0"/>
              <a:t>E-</a:t>
            </a:r>
            <a:r>
              <a:rPr lang="cs-CZ" dirty="0" err="1"/>
              <a:t>ZAKu</a:t>
            </a:r>
            <a:r>
              <a:rPr lang="cs-CZ" dirty="0"/>
              <a:t> podával, je již v E-</a:t>
            </a:r>
            <a:r>
              <a:rPr lang="cs-CZ" dirty="0" err="1"/>
              <a:t>ZAKu</a:t>
            </a:r>
            <a:r>
              <a:rPr lang="cs-CZ" dirty="0"/>
              <a:t> registrován a žádnou registraci již neprovádí; </a:t>
            </a:r>
          </a:p>
          <a:p>
            <a:pPr>
              <a:buClrTx/>
              <a:buFontTx/>
              <a:buNone/>
            </a:pPr>
            <a:endParaRPr lang="cs-CZ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endParaRPr lang="cs-CZ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endParaRPr lang="cs-CZ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SzPct val="45000"/>
            </a:pPr>
            <a:endParaRPr lang="cs-CZ" sz="1600" b="1" u="sng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b="1" dirty="0">
              <a:solidFill>
                <a:srgbClr val="3A9AA0"/>
              </a:solidFill>
              <a:latin typeface="Arial"/>
              <a:cs typeface="Arial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dirty="0">
              <a:solidFill>
                <a:srgbClr val="4A4A49"/>
              </a:solidFill>
              <a:latin typeface="Arial"/>
              <a:cs typeface="Arial"/>
            </a:endParaRP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7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92D050"/>
            </a:gs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938D95F-E641-49FE-ADE6-9F7AA5EC8FC8}"/>
              </a:ext>
            </a:extLst>
          </p:cNvPr>
          <p:cNvSpPr txBox="1"/>
          <p:nvPr/>
        </p:nvSpPr>
        <p:spPr>
          <a:xfrm>
            <a:off x="359764" y="1114184"/>
            <a:ext cx="8599819" cy="49859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lhůta pro podání žádosti o účast - nejméně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30 dnů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zahájení DNS (podání žádosti viz instruktážní video);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dodavatelé mohou však podat žádost o účast po celou dobu trvání DNS tzn. i poté, co byl DNS zaveden</a:t>
            </a:r>
          </a:p>
          <a:p>
            <a:pPr marL="285750" indent="-285750">
              <a:buClrTx/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zadavatel posuzuje kvalifikaci dodavatelů, žádajících o zařazení do DNS;</a:t>
            </a:r>
          </a:p>
          <a:p>
            <a:pPr marL="285750" indent="-285750">
              <a:buClrTx/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Tx/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zadavatel odešle dodavateli oznámení o zařazení do DNS nebo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jeho odmítnutí;</a:t>
            </a:r>
          </a:p>
          <a:p>
            <a:pPr marL="285750" indent="-285750">
              <a:buClrTx/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pokud byla žádost dodavatele odmítnuta z důvodu nesplnění kvalifikace, může dodavatel po získání kvalifikačních předpokladů podat žádost o účast opakovaně;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22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90550" y="1554163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endParaRPr lang="cs-CZ" sz="2800" b="1" dirty="0">
              <a:solidFill>
                <a:srgbClr val="C7CB08"/>
              </a:solidFill>
              <a:latin typeface="Arial"/>
              <a:cs typeface="Arial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6712" y="981075"/>
            <a:ext cx="8410575" cy="53149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lvl="0" fontAlgn="base"/>
            <a:r>
              <a:rPr lang="cs-CZ" sz="16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cs-CZ" sz="2800" b="1" dirty="0">
                <a:solidFill>
                  <a:schemeClr val="tx1"/>
                </a:solidFill>
                <a:latin typeface="Arial"/>
                <a:cs typeface="Arial"/>
              </a:rPr>
              <a:t>Zadávání veřejné zakázky v DNS</a:t>
            </a:r>
          </a:p>
          <a:p>
            <a:pPr marL="285750" indent="-285750" fontAlgn="base">
              <a:buFontTx/>
              <a:buChar char="-"/>
            </a:pPr>
            <a:endParaRPr lang="cs-CZ" sz="2000" dirty="0"/>
          </a:p>
          <a:p>
            <a:pPr marL="0" indent="0" fontAlgn="base"/>
            <a:endParaRPr lang="cs-CZ" sz="2000" dirty="0"/>
          </a:p>
          <a:p>
            <a:pPr marL="285750" indent="-285750" fontAlgn="base">
              <a:buFontTx/>
              <a:buChar char="-"/>
            </a:pPr>
            <a:r>
              <a:rPr lang="cs-CZ" sz="2000" dirty="0"/>
              <a:t>zadavatel odešle všem dodavatelům zařazeným do DNS výzvu </a:t>
            </a:r>
            <a:br>
              <a:rPr lang="cs-CZ" sz="2000" dirty="0"/>
            </a:br>
            <a:r>
              <a:rPr lang="cs-CZ" sz="2000" dirty="0"/>
              <a:t>k podání nabídky na služby, které se týkají dokumentace pro konkrétní posudek; </a:t>
            </a:r>
          </a:p>
          <a:p>
            <a:pPr marL="285750" indent="-285750" fontAlgn="base">
              <a:buFontTx/>
              <a:buChar char="-"/>
            </a:pPr>
            <a:endParaRPr lang="cs-CZ" sz="2000" dirty="0"/>
          </a:p>
          <a:p>
            <a:pPr marL="285750" indent="-285750" fontAlgn="base">
              <a:buFontTx/>
              <a:buChar char="-"/>
            </a:pPr>
            <a:r>
              <a:rPr lang="cs-CZ" sz="2000" dirty="0"/>
              <a:t>nabídku může podat pouze dodavatel, který byl vyzván k podání nabídky, tzn. byl zařazen do DNS;</a:t>
            </a:r>
          </a:p>
          <a:p>
            <a:pPr marL="285750" indent="-285750" fontAlgn="base">
              <a:buFontTx/>
              <a:buChar char="-"/>
            </a:pPr>
            <a:endParaRPr lang="cs-CZ" sz="2000" dirty="0"/>
          </a:p>
          <a:p>
            <a:pPr marL="285750" indent="-285750" fontAlgn="base">
              <a:buFontTx/>
              <a:buChar char="-"/>
            </a:pPr>
            <a:r>
              <a:rPr lang="cs-CZ" sz="2000" dirty="0"/>
              <a:t>způsob podání nabídky je uveden v instruktážním videu; </a:t>
            </a:r>
          </a:p>
          <a:p>
            <a:pPr marL="285750" indent="-285750" algn="just">
              <a:buClrTx/>
              <a:buFontTx/>
              <a:buChar char="-"/>
            </a:pPr>
            <a:endParaRPr lang="cs-CZ" sz="2000" dirty="0"/>
          </a:p>
          <a:p>
            <a:pPr marL="285750" indent="-285750" algn="just">
              <a:buClrTx/>
              <a:buFontTx/>
              <a:buChar char="-"/>
            </a:pPr>
            <a:r>
              <a:rPr lang="cs-CZ" sz="2000" dirty="0"/>
              <a:t>vyzvaní dodavatelé, kteří jsou zařazení do DNS nemohou podat společnou nabídku;</a:t>
            </a:r>
          </a:p>
          <a:p>
            <a:pPr marL="285750" indent="-285750" algn="just">
              <a:buClrTx/>
              <a:buFontTx/>
              <a:buChar char="-"/>
            </a:pPr>
            <a:endParaRPr lang="cs-CZ" sz="2000" dirty="0"/>
          </a:p>
          <a:p>
            <a:pPr marL="0" lvl="0" indent="0"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26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2682</TotalTime>
  <Words>589</Words>
  <Application>Microsoft Office PowerPoint</Application>
  <PresentationFormat>Předvádění na obrazovce (4:3)</PresentationFormat>
  <Paragraphs>119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Fazeta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Příborská Jana Ing.</dc:creator>
  <cp:lastModifiedBy>Francánová Karolína Ing.</cp:lastModifiedBy>
  <cp:revision>115</cp:revision>
  <cp:lastPrinted>2021-07-14T07:38:51Z</cp:lastPrinted>
  <dcterms:created xsi:type="dcterms:W3CDTF">2021-03-19T09:40:37Z</dcterms:created>
  <dcterms:modified xsi:type="dcterms:W3CDTF">2025-06-04T07:33:23Z</dcterms:modified>
</cp:coreProperties>
</file>